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55" r:id="rId1"/>
    <p:sldMasterId id="2147483757" r:id="rId2"/>
    <p:sldMasterId id="2147483779" r:id="rId3"/>
  </p:sldMasterIdLst>
  <p:notesMasterIdLst>
    <p:notesMasterId r:id="rId10"/>
  </p:notesMasterIdLst>
  <p:handoutMasterIdLst>
    <p:handoutMasterId r:id="rId11"/>
  </p:handoutMasterIdLst>
  <p:sldIdLst>
    <p:sldId id="300" r:id="rId4"/>
    <p:sldId id="301" r:id="rId5"/>
    <p:sldId id="309" r:id="rId6"/>
    <p:sldId id="308" r:id="rId7"/>
    <p:sldId id="307" r:id="rId8"/>
    <p:sldId id="310" r:id="rId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ijsterveld, Reina" initials="BR" lastIdx="10" clrIdx="0"/>
  <p:cmAuthor id="1" name="Ockels, Johan" initials="OJ" lastIdx="1" clrIdx="1"/>
  <p:cmAuthor id="2" name="René Raap" initials="RR" lastIdx="7" clrIdx="2">
    <p:extLst>
      <p:ext uri="{19B8F6BF-5375-455C-9EA6-DF929625EA0E}">
        <p15:presenceInfo xmlns:p15="http://schemas.microsoft.com/office/powerpoint/2012/main" userId="147a3af7182b4e4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A484"/>
    <a:srgbClr val="FF3399"/>
    <a:srgbClr val="FF99CC"/>
    <a:srgbClr val="FFC7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ijl, gemiddeld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14" autoAdjust="0"/>
    <p:restoredTop sz="97411" autoAdjust="0"/>
  </p:normalViewPr>
  <p:slideViewPr>
    <p:cSldViewPr>
      <p:cViewPr varScale="1">
        <p:scale>
          <a:sx n="41" d="100"/>
          <a:sy n="41" d="100"/>
        </p:scale>
        <p:origin x="376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57E369-74E3-4E0D-B7A2-9557641F8509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97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1B6BD0-1215-4963-8978-E04BF6253897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26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B6BD0-1215-4963-8978-E04BF625389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40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nl-NL" noProof="0"/>
              <a:t>Klik om de stijl te bewerken</a:t>
            </a:r>
          </a:p>
        </p:txBody>
      </p:sp>
      <p:sp>
        <p:nvSpPr>
          <p:cNvPr id="6246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de ondertitelstijl van het model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CC64CB1F-B7C3-46D0-8277-1DC333DDC9F4}" type="datetime3">
              <a:rPr lang="nl-NL" smtClean="0"/>
              <a:t>8/11/16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1DE75062-59B2-47E9-A4A6-169D18F62F61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ADE265-DDEB-45BE-9D7F-AD79CA1B2A29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DDE1A-B369-468D-9B8E-F0D2E215DA2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94934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1952625"/>
            <a:ext cx="1822450" cy="406717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1952625"/>
            <a:ext cx="5319712" cy="406717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0CD59-5668-4C1E-BF76-9BCC497C7007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BC478-9647-46C8-9F7F-1E0E36BCA79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24636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/>
              <a:t>8/11/16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403302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7725845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/>
              <a:t>8/11/16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54738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/>
              <a:t>8/11/16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885857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/>
              <a:t>8/11/16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79518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/>
              <a:t>8/11/16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9016372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/>
              <a:t>8/11/16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22668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FFAD01-B00D-4C58-A3F1-7968BC1A6026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39545-2D25-4177-A27C-F6E8E77E1D12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017681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/>
              <a:t>8/11/16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83653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781633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188658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pPr>
              <a:buClr>
                <a:srgbClr val="474747"/>
              </a:buClr>
            </a:pPr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1067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9210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2442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3838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0669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7158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22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F759A4-E60A-4C5D-B79C-66D2FC8907B2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0CEB-2581-4692-BC12-8969370FF425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7496261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6936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120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9079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526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2852738"/>
            <a:ext cx="3570287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2852738"/>
            <a:ext cx="3571875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26801E-3505-49C8-9575-709CFFFA5D16}" type="datetime3">
              <a:rPr lang="nl-NL" smtClean="0"/>
              <a:t>8/11/16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7F236-DD57-47E3-8A3C-5023BC8F19D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6962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6574DE-E4DD-42F6-818D-89BA71DB9867}" type="datetime3">
              <a:rPr lang="nl-NL" smtClean="0"/>
              <a:t>8/11/16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0E2FD-CC7F-49C6-95D0-CC825B11D26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15583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6AE813-F702-45E9-A47A-6F44FADD9E74}" type="datetime3">
              <a:rPr lang="nl-NL" smtClean="0"/>
              <a:t>8/11/16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D9D6D-A5A5-4853-97B0-7F3B66E4746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691982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739156-DDFF-4088-8452-FC843531A739}" type="datetime3">
              <a:rPr lang="nl-NL" smtClean="0"/>
              <a:t>8/11/16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E7B30-BE17-4266-A66D-E1A3188B31FD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413150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2A2979-B28F-46E8-822B-F0F0650BAC7B}" type="datetime3">
              <a:rPr lang="nl-NL" smtClean="0"/>
              <a:t>8/11/16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0AC9AB-1752-433B-AA3C-8F4B433FDCB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2920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919D33-65CB-47C9-8B0C-0F96E2D2A0C9}" type="datetime3">
              <a:rPr lang="nl-NL" smtClean="0"/>
              <a:t>8/11/16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EB1E65-DA07-4CDE-9959-88854AD22A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78702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1952625"/>
            <a:ext cx="7172325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61443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2852738"/>
            <a:ext cx="7294562" cy="316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1E16212B-336D-408C-9CA5-110F9655A030}" type="datetime3">
              <a:rPr lang="nl-NL" smtClean="0"/>
              <a:t>8/11/16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FFA1A3FE-95E9-4677-9359-F0958ADA8DB7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6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FFCE21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/>
              <a:t>8/11/16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34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1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770632" y="1844675"/>
            <a:ext cx="7905824" cy="4175125"/>
          </a:xfrm>
        </p:spPr>
        <p:txBody>
          <a:bodyPr/>
          <a:lstStyle/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r>
              <a:rPr lang="nl-NL" altLang="nl-NL" dirty="0"/>
              <a:t>In deze presentatie leer je over:</a:t>
            </a:r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endParaRPr lang="nl-NL" altLang="nl-NL" dirty="0"/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r>
              <a:rPr lang="nl-NL" altLang="nl-NL" b="1" dirty="0"/>
              <a:t>Het kenmerkend aspect: </a:t>
            </a:r>
            <a:r>
              <a:rPr lang="nl-NL" altLang="nl-NL" dirty="0"/>
              <a:t>h</a:t>
            </a:r>
            <a:r>
              <a:rPr lang="nl-NL" altLang="nl-NL" dirty="0" smtClean="0"/>
              <a:t>et </a:t>
            </a:r>
            <a:r>
              <a:rPr lang="nl-NL" altLang="nl-NL" dirty="0"/>
              <a:t>ontstaan van de</a:t>
            </a:r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r>
              <a:rPr lang="nl-NL" altLang="nl-NL" dirty="0"/>
              <a:t>Nederlandse staat</a:t>
            </a:r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endParaRPr lang="nl-NL" altLang="nl-NL" dirty="0"/>
          </a:p>
          <a:p>
            <a:pPr marL="514350" indent="-5143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nl-NL" dirty="0"/>
              <a:t>Oorzaken van de Opstand</a:t>
            </a:r>
          </a:p>
          <a:p>
            <a:pPr marL="514350" indent="-5143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nl-NL" dirty="0"/>
              <a:t>Het uitbreken van de Opstand</a:t>
            </a:r>
          </a:p>
          <a:p>
            <a:pPr marL="514350" indent="-5143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nl-NL" dirty="0"/>
              <a:t>Het verloop in de jaren 1568-1588</a:t>
            </a:r>
          </a:p>
          <a:p>
            <a:pPr marL="514350" indent="-5143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nl-NL" dirty="0"/>
              <a:t>Het ontstaan van de Republiek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nl-NL" altLang="nl-NL" sz="2800" dirty="0">
                <a:solidFill>
                  <a:srgbClr val="54BDF2"/>
                </a:solidFill>
              </a:rPr>
              <a:t>§5.4 De Nederlandse Opstand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2235083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2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547303"/>
            <a:ext cx="7488832" cy="4175125"/>
          </a:xfrm>
        </p:spPr>
        <p:txBody>
          <a:bodyPr/>
          <a:lstStyle/>
          <a:p>
            <a:r>
              <a:rPr lang="nl-NL" dirty="0"/>
              <a:t>In 1555 werd Filips II landsheer van de </a:t>
            </a:r>
            <a:r>
              <a:rPr lang="nl-NL" dirty="0" smtClean="0"/>
              <a:t>Nederlanden</a:t>
            </a:r>
            <a:r>
              <a:rPr lang="nl-NL" dirty="0"/>
              <a:t>. In 1559 vertrok hij naar Spanje en werd Margaretha van Parma landvoogdes. </a:t>
            </a:r>
          </a:p>
          <a:p>
            <a:endParaRPr lang="nl-NL" dirty="0"/>
          </a:p>
          <a:p>
            <a:r>
              <a:rPr lang="nl-NL" dirty="0"/>
              <a:t>Er heerste onvrede doordat edelen zich niet gehoord voelden, door verdere centralisatie en door de harde vervolging van protestanten.</a:t>
            </a:r>
          </a:p>
          <a:p>
            <a:r>
              <a:rPr lang="nl-NL" dirty="0"/>
              <a:t> </a:t>
            </a:r>
          </a:p>
          <a:p>
            <a:r>
              <a:rPr lang="nl-NL" dirty="0">
                <a:solidFill>
                  <a:srgbClr val="00B0F0"/>
                </a:solidFill>
              </a:rPr>
              <a:t>Landsheer: </a:t>
            </a:r>
            <a:r>
              <a:rPr lang="nl-NL" dirty="0"/>
              <a:t>vorst met soevereiniteit over meerdere Nederlandse </a:t>
            </a:r>
            <a:r>
              <a:rPr lang="nl-NL" dirty="0" smtClean="0"/>
              <a:t>gewesten.</a:t>
            </a:r>
            <a:endParaRPr lang="nl-NL" dirty="0"/>
          </a:p>
          <a:p>
            <a:r>
              <a:rPr lang="nl-NL" dirty="0">
                <a:solidFill>
                  <a:srgbClr val="00B0F0"/>
                </a:solidFill>
              </a:rPr>
              <a:t>Landvoogd(es): </a:t>
            </a:r>
            <a:r>
              <a:rPr lang="nl-NL" dirty="0"/>
              <a:t>bestuurder die namens een vorst </a:t>
            </a:r>
            <a:r>
              <a:rPr lang="nl-NL" dirty="0" smtClean="0"/>
              <a:t>regeert.</a:t>
            </a:r>
            <a:endParaRPr 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pPr>
              <a:buClr>
                <a:srgbClr val="C00000"/>
              </a:buClr>
            </a:pPr>
            <a:r>
              <a:rPr lang="nl-NL" altLang="nl-NL" sz="2800" dirty="0"/>
              <a:t>Oorzaken van de Opstand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787149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3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33340" y="1578300"/>
            <a:ext cx="8043116" cy="4175125"/>
          </a:xfrm>
        </p:spPr>
        <p:txBody>
          <a:bodyPr/>
          <a:lstStyle/>
          <a:p>
            <a:r>
              <a:rPr lang="nl-NL" dirty="0"/>
              <a:t>In 1566 stopte Margaretha na de smeekbede van lagere edelen de kettervervolging. Calvinisten hielden ‘hagenpreken’, de Beeldenstorm brak uit.</a:t>
            </a:r>
          </a:p>
          <a:p>
            <a:endParaRPr lang="nl-NL" dirty="0"/>
          </a:p>
          <a:p>
            <a:r>
              <a:rPr lang="nl-NL" dirty="0"/>
              <a:t>De hertog van Alva trad hard op met een speciale rechtbank. Velen vluchtten naar Duitsland. In 1568 vielen ze onder Willem van Oranje Nederland binnen. Hiermee begon de Nederlandse Opstand.</a:t>
            </a:r>
          </a:p>
          <a:p>
            <a:r>
              <a:rPr lang="nl-NL" dirty="0"/>
              <a:t> </a:t>
            </a:r>
          </a:p>
          <a:p>
            <a:r>
              <a:rPr lang="nl-NL" dirty="0">
                <a:solidFill>
                  <a:srgbClr val="00B0F0"/>
                </a:solidFill>
              </a:rPr>
              <a:t>Nederlandse Opstand:</a:t>
            </a:r>
            <a:r>
              <a:rPr lang="nl-NL" dirty="0"/>
              <a:t> opstand in de Nederlanden tegen Filips II die leidde tot de vestiging van een onafhankelijke Nederlandse </a:t>
            </a:r>
            <a:r>
              <a:rPr lang="nl-NL" dirty="0" smtClean="0"/>
              <a:t>staat.</a:t>
            </a:r>
            <a:endParaRPr 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33340" y="887413"/>
            <a:ext cx="7905824" cy="669379"/>
          </a:xfrm>
        </p:spPr>
        <p:txBody>
          <a:bodyPr/>
          <a:lstStyle/>
          <a:p>
            <a:pPr marL="514350" indent="-514350" eaLnBrk="1" hangingPunct="1"/>
            <a:r>
              <a:rPr lang="nl-NL" altLang="nl-NL" sz="2800" dirty="0"/>
              <a:t>Het uitbreken van de Opstand</a:t>
            </a:r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3597146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4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33340" y="1751112"/>
            <a:ext cx="7905824" cy="4175125"/>
          </a:xfrm>
        </p:spPr>
        <p:txBody>
          <a:bodyPr/>
          <a:lstStyle/>
          <a:p>
            <a:r>
              <a:rPr lang="nl-NL" dirty="0"/>
              <a:t>Op 1 april 1572 veroverden de watergeuzen Den Briel. Andere Hollandse en Zeeuwse steden sloten zich daarna bij de opstandelingen aan.</a:t>
            </a:r>
          </a:p>
          <a:p>
            <a:endParaRPr lang="nl-NL" dirty="0"/>
          </a:p>
          <a:p>
            <a:r>
              <a:rPr lang="nl-NL" dirty="0"/>
              <a:t>Vanaf 1570 was Filips II in oorlog met de Turken. Geldnood leidde tot muiterij onder de Spaanse soldaten in de Nederlanden.</a:t>
            </a:r>
          </a:p>
          <a:p>
            <a:endParaRPr lang="nl-NL" dirty="0"/>
          </a:p>
          <a:p>
            <a:r>
              <a:rPr lang="nl-NL" dirty="0"/>
              <a:t>In 1579 sloten de opstandelingen een verbond: de Unie van Utrecht. De calvinisten kregen veel invloed en verboden het katholicisme.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33340" y="887413"/>
            <a:ext cx="7905824" cy="669379"/>
          </a:xfrm>
        </p:spPr>
        <p:txBody>
          <a:bodyPr/>
          <a:lstStyle/>
          <a:p>
            <a:pPr marL="514350" indent="-514350" eaLnBrk="1" hangingPunct="1"/>
            <a:r>
              <a:rPr lang="nl-NL" altLang="nl-NL" sz="2800" dirty="0"/>
              <a:t>Het verloop in de jaren 1568-1588</a:t>
            </a:r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1337812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5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827584" y="1915567"/>
            <a:ext cx="7905824" cy="4175125"/>
          </a:xfrm>
        </p:spPr>
        <p:txBody>
          <a:bodyPr/>
          <a:lstStyle/>
          <a:p>
            <a:pPr marL="514350" indent="-514350" eaLnBrk="1" hangingPunct="1">
              <a:buClr>
                <a:srgbClr val="99CC00"/>
              </a:buClr>
              <a:defRPr/>
            </a:pPr>
            <a:endParaRPr lang="en-US" dirty="0">
              <a:solidFill>
                <a:srgbClr val="0CA484"/>
              </a:solidFill>
            </a:endParaRPr>
          </a:p>
          <a:p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024" y="906239"/>
            <a:ext cx="4046401" cy="5184453"/>
          </a:xfrm>
          <a:prstGeom prst="rect">
            <a:avLst/>
          </a:prstGeom>
        </p:spPr>
      </p:pic>
      <p:sp>
        <p:nvSpPr>
          <p:cNvPr id="7" name="Tijdelijke aanduiding voor inhoud 3"/>
          <p:cNvSpPr txBox="1">
            <a:spLocks/>
          </p:cNvSpPr>
          <p:nvPr/>
        </p:nvSpPr>
        <p:spPr bwMode="black">
          <a:xfrm>
            <a:off x="4592960" y="1192937"/>
            <a:ext cx="4140448" cy="4611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4663" indent="-473075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1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808038" indent="-3317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1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152525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–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14605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19177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3749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28321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2893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nl-NL" dirty="0">
                <a:solidFill>
                  <a:schemeClr val="accent4"/>
                </a:solidFill>
              </a:rPr>
              <a:t>In 1580 verklaarde Filips II Willem van Oranje vogelvrij. De opstandige gewesten reageerden hierop met het Plakkaat van </a:t>
            </a:r>
            <a:r>
              <a:rPr lang="nl-NL" dirty="0" err="1">
                <a:solidFill>
                  <a:schemeClr val="accent4"/>
                </a:solidFill>
              </a:rPr>
              <a:t>Verlatinghe</a:t>
            </a:r>
            <a:r>
              <a:rPr lang="nl-NL" dirty="0">
                <a:solidFill>
                  <a:schemeClr val="accent4"/>
                </a:solidFill>
              </a:rPr>
              <a:t>.</a:t>
            </a:r>
          </a:p>
          <a:p>
            <a:endParaRPr lang="nl-NL" dirty="0">
              <a:solidFill>
                <a:srgbClr val="00B0F0"/>
              </a:solidFill>
            </a:endParaRPr>
          </a:p>
          <a:p>
            <a:pPr>
              <a:spcBef>
                <a:spcPts val="0"/>
              </a:spcBef>
            </a:pPr>
            <a:r>
              <a:rPr lang="nl-NL" dirty="0">
                <a:solidFill>
                  <a:srgbClr val="00B0F0"/>
                </a:solidFill>
              </a:rPr>
              <a:t>Plakkaat van </a:t>
            </a:r>
            <a:r>
              <a:rPr lang="nl-NL" dirty="0" err="1">
                <a:solidFill>
                  <a:srgbClr val="00B0F0"/>
                </a:solidFill>
              </a:rPr>
              <a:t>Verlatinghe</a:t>
            </a:r>
            <a:r>
              <a:rPr lang="nl-NL" dirty="0">
                <a:solidFill>
                  <a:srgbClr val="00B0F0"/>
                </a:solidFill>
              </a:rPr>
              <a:t>:</a:t>
            </a:r>
          </a:p>
          <a:p>
            <a:pPr>
              <a:spcBef>
                <a:spcPts val="0"/>
              </a:spcBef>
            </a:pPr>
            <a:r>
              <a:rPr lang="nl-NL" dirty="0"/>
              <a:t>Nederlandse </a:t>
            </a:r>
            <a:r>
              <a:rPr lang="nl-NL" dirty="0" err="1" smtClean="0"/>
              <a:t>onafhanke-lijkheidsverklaring</a:t>
            </a:r>
            <a:r>
              <a:rPr lang="nl-NL" dirty="0" smtClean="0"/>
              <a:t> </a:t>
            </a:r>
            <a:r>
              <a:rPr lang="nl-NL" dirty="0"/>
              <a:t>uit 1581 (ook wel: Acte van </a:t>
            </a:r>
            <a:r>
              <a:rPr lang="nl-NL" dirty="0" err="1"/>
              <a:t>Verlatinghe</a:t>
            </a:r>
            <a:r>
              <a:rPr lang="nl-NL" dirty="0" smtClean="0"/>
              <a:t>).</a:t>
            </a:r>
            <a:endParaRPr lang="nl-NL" dirty="0"/>
          </a:p>
        </p:txBody>
      </p:sp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4089589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6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33340" y="1556792"/>
            <a:ext cx="7905824" cy="4175125"/>
          </a:xfrm>
        </p:spPr>
        <p:txBody>
          <a:bodyPr/>
          <a:lstStyle/>
          <a:p>
            <a:r>
              <a:rPr lang="nl-NL" dirty="0"/>
              <a:t>De moord </a:t>
            </a:r>
            <a:r>
              <a:rPr lang="nl-NL" dirty="0" smtClean="0"/>
              <a:t>op Oranje </a:t>
            </a:r>
            <a:r>
              <a:rPr lang="nl-NL" dirty="0"/>
              <a:t>(1584) en de val van Antwerpen (1585) leidden tot een crisis, maar de  Spaanse aanval op Engeland (1588) gaf lucht.</a:t>
            </a:r>
          </a:p>
          <a:p>
            <a:endParaRPr lang="nl-NL" dirty="0"/>
          </a:p>
          <a:p>
            <a:r>
              <a:rPr lang="nl-NL" dirty="0"/>
              <a:t>In 1588 besloten de opstandige gewesten om zonder landsheer verder te gaan. De Republiek ontstond en zette de strijd tegen Spanje voort.</a:t>
            </a:r>
          </a:p>
          <a:p>
            <a:r>
              <a:rPr lang="nl-NL" dirty="0"/>
              <a:t> </a:t>
            </a:r>
          </a:p>
          <a:p>
            <a:r>
              <a:rPr lang="nl-NL" dirty="0">
                <a:solidFill>
                  <a:srgbClr val="00B0F0"/>
                </a:solidFill>
              </a:rPr>
              <a:t>Republiek: </a:t>
            </a:r>
            <a:r>
              <a:rPr lang="nl-NL" dirty="0"/>
              <a:t>afkorting van de Republiek der Zeven Verenigde </a:t>
            </a:r>
            <a:r>
              <a:rPr lang="nl-NL" dirty="0" smtClean="0"/>
              <a:t>Nederlanden.</a:t>
            </a:r>
            <a:endParaRPr lang="nl-NL" dirty="0"/>
          </a:p>
          <a:p>
            <a:r>
              <a:rPr lang="nl-NL" dirty="0">
                <a:solidFill>
                  <a:srgbClr val="00B0F0"/>
                </a:solidFill>
              </a:rPr>
              <a:t>Tachtigjarige Oorlog: </a:t>
            </a:r>
            <a:r>
              <a:rPr lang="nl-NL" dirty="0"/>
              <a:t>de Nederlandse Opstand tegen Spanje (1568-1648</a:t>
            </a:r>
            <a:r>
              <a:rPr lang="nl-NL" dirty="0" smtClean="0"/>
              <a:t>).</a:t>
            </a:r>
            <a:endParaRPr 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33340" y="887413"/>
            <a:ext cx="7905824" cy="669379"/>
          </a:xfrm>
        </p:spPr>
        <p:txBody>
          <a:bodyPr/>
          <a:lstStyle/>
          <a:p>
            <a:pPr marL="514350" indent="-514350" eaLnBrk="1" hangingPunct="1"/>
            <a:r>
              <a:rPr lang="nl-NL" altLang="nl-NL" sz="2800" dirty="0"/>
              <a:t>Het ontstaan van de Republiek</a:t>
            </a:r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3490469742"/>
      </p:ext>
    </p:extLst>
  </p:cSld>
  <p:clrMapOvr>
    <a:masterClrMapping/>
  </p:clrMapOvr>
</p:sld>
</file>

<file path=ppt/theme/theme1.xml><?xml version="1.0" encoding="utf-8"?>
<a:theme xmlns:a="http://schemas.openxmlformats.org/drawingml/2006/main" name="NU presentatie (blue)">
  <a:themeElements>
    <a:clrScheme name="Blauwe achtergrond met foto 1">
      <a:dk1>
        <a:srgbClr val="474747"/>
      </a:dk1>
      <a:lt1>
        <a:srgbClr val="FFFFFF"/>
      </a:lt1>
      <a:dk2>
        <a:srgbClr val="0066CC"/>
      </a:dk2>
      <a:lt2>
        <a:srgbClr val="FFFFFF"/>
      </a:lt2>
      <a:accent1>
        <a:srgbClr val="EE008C"/>
      </a:accent1>
      <a:accent2>
        <a:srgbClr val="039AD6"/>
      </a:accent2>
      <a:accent3>
        <a:srgbClr val="AAB8E2"/>
      </a:accent3>
      <a:accent4>
        <a:srgbClr val="DADADA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Blauwe achtergrond met foto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Blauwe achtergrond met foto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uwe achtergrond met foto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NU presentatie (blue)</Template>
  <TotalTime>1238</TotalTime>
  <Words>415</Words>
  <Application>Microsoft Office PowerPoint</Application>
  <PresentationFormat>Diavoorstelling (4:3)</PresentationFormat>
  <Paragraphs>53</Paragraphs>
  <Slides>6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3</vt:i4>
      </vt:variant>
      <vt:variant>
        <vt:lpstr>Diatitels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Verdana</vt:lpstr>
      <vt:lpstr>Wingdings</vt:lpstr>
      <vt:lpstr>NU presentatie (blue)</vt:lpstr>
      <vt:lpstr>Witte achtergrond</vt:lpstr>
      <vt:lpstr>1_Witte achtergrond</vt:lpstr>
      <vt:lpstr>§5.4 De Nederlandse Opstand</vt:lpstr>
      <vt:lpstr>Oorzaken van de Opstand</vt:lpstr>
      <vt:lpstr>Het uitbreken van de Opstand</vt:lpstr>
      <vt:lpstr>Het verloop in de jaren 1568-1588</vt:lpstr>
      <vt:lpstr>PowerPoint-presentatie</vt:lpstr>
      <vt:lpstr>Het ontstaan van de Republiek</vt:lpstr>
    </vt:vector>
  </TitlesOfParts>
  <Company>Infinitas Learning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Pitch Pincode Tweede Fase</dc:title>
  <dc:creator>Bernadette Hijstek</dc:creator>
  <dc:description>versie 1.0 - maart 2008</dc:description>
  <cp:lastModifiedBy>Dijkstra, Esra</cp:lastModifiedBy>
  <cp:revision>277</cp:revision>
  <cp:lastPrinted>2013-03-19T08:25:20Z</cp:lastPrinted>
  <dcterms:created xsi:type="dcterms:W3CDTF">2013-03-13T12:13:36Z</dcterms:created>
  <dcterms:modified xsi:type="dcterms:W3CDTF">2016-11-08T09:43:21Z</dcterms:modified>
</cp:coreProperties>
</file>