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0"/>
  </p:notesMasterIdLst>
  <p:handoutMasterIdLst>
    <p:handoutMasterId r:id="rId11"/>
  </p:handoutMasterIdLst>
  <p:sldIdLst>
    <p:sldId id="300" r:id="rId4"/>
    <p:sldId id="301" r:id="rId5"/>
    <p:sldId id="309" r:id="rId6"/>
    <p:sldId id="308" r:id="rId7"/>
    <p:sldId id="307" r:id="rId8"/>
    <p:sldId id="310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René Raap" initials="RR" lastIdx="7" clrIdx="2">
    <p:extLst>
      <p:ext uri="{19B8F6BF-5375-455C-9EA6-DF929625EA0E}">
        <p15:presenceInfo xmlns:p15="http://schemas.microsoft.com/office/powerpoint/2012/main" userId="147a3af7182b4e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4" autoAdjust="0"/>
    <p:restoredTop sz="97411" autoAdjust="0"/>
  </p:normalViewPr>
  <p:slideViewPr>
    <p:cSldViewPr>
      <p:cViewPr varScale="1">
        <p:scale>
          <a:sx n="41" d="100"/>
          <a:sy n="41" d="100"/>
        </p:scale>
        <p:origin x="37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B6BD0-1215-4963-8978-E04BF62538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8/11/16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8/11/16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8/11/16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8/11/16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8/11/16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8/11/16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70632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b="1" dirty="0"/>
              <a:t>Het kenmerkend aspect: </a:t>
            </a:r>
            <a:r>
              <a:rPr lang="nl-NL" altLang="nl-NL" dirty="0"/>
              <a:t>h</a:t>
            </a:r>
            <a:r>
              <a:rPr lang="nl-NL" altLang="nl-NL" dirty="0" smtClean="0"/>
              <a:t>et </a:t>
            </a:r>
            <a:r>
              <a:rPr lang="nl-NL" altLang="nl-NL" dirty="0"/>
              <a:t>ontstaan van de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Nederlandse staat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Oorzaken van de Opstand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Het uitbreken van de Opstand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Het verloop in de jaren 1568-1588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Het ontstaan van de Republiek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§5.4 De Nederlandse Opstand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547303"/>
            <a:ext cx="7488832" cy="4175125"/>
          </a:xfrm>
        </p:spPr>
        <p:txBody>
          <a:bodyPr/>
          <a:lstStyle/>
          <a:p>
            <a:r>
              <a:rPr lang="nl-NL" dirty="0"/>
              <a:t>In 1555 werd Filips II landsheer van de </a:t>
            </a:r>
            <a:r>
              <a:rPr lang="nl-NL" dirty="0" smtClean="0"/>
              <a:t>Nederlanden</a:t>
            </a:r>
            <a:r>
              <a:rPr lang="nl-NL" dirty="0"/>
              <a:t>. In 1559 vertrok hij naar Spanje en werd Margaretha van Parma landvoogdes. </a:t>
            </a:r>
          </a:p>
          <a:p>
            <a:endParaRPr lang="nl-NL" dirty="0"/>
          </a:p>
          <a:p>
            <a:r>
              <a:rPr lang="nl-NL" dirty="0"/>
              <a:t>Er heerste onvrede doordat edelen zich niet gehoord voelden, door verdere centralisatie en door de harde vervolging van protestanten.</a:t>
            </a:r>
          </a:p>
          <a:p>
            <a:r>
              <a:rPr lang="nl-NL" dirty="0"/>
              <a:t> </a:t>
            </a:r>
          </a:p>
          <a:p>
            <a:r>
              <a:rPr lang="nl-NL" dirty="0">
                <a:solidFill>
                  <a:srgbClr val="00B0F0"/>
                </a:solidFill>
              </a:rPr>
              <a:t>Landsheer: </a:t>
            </a:r>
            <a:r>
              <a:rPr lang="nl-NL" dirty="0"/>
              <a:t>vorst met soevereiniteit over meerdere Nederlandse </a:t>
            </a:r>
            <a:r>
              <a:rPr lang="nl-NL" dirty="0" smtClean="0"/>
              <a:t>gewesten.</a:t>
            </a:r>
            <a:endParaRPr lang="nl-NL" dirty="0"/>
          </a:p>
          <a:p>
            <a:r>
              <a:rPr lang="nl-NL" dirty="0">
                <a:solidFill>
                  <a:srgbClr val="00B0F0"/>
                </a:solidFill>
              </a:rPr>
              <a:t>Landvoogd(es): </a:t>
            </a:r>
            <a:r>
              <a:rPr lang="nl-NL" dirty="0"/>
              <a:t>bestuurder die namens een vorst </a:t>
            </a:r>
            <a:r>
              <a:rPr lang="nl-NL" dirty="0" smtClean="0"/>
              <a:t>regeert.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nl-NL" altLang="nl-NL" sz="2800" dirty="0"/>
              <a:t>Oorzaken van de Opstand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578300"/>
            <a:ext cx="8043116" cy="4175125"/>
          </a:xfrm>
        </p:spPr>
        <p:txBody>
          <a:bodyPr/>
          <a:lstStyle/>
          <a:p>
            <a:r>
              <a:rPr lang="nl-NL" dirty="0"/>
              <a:t>In 1566 stopte Margaretha na de smeekbede van lagere edelen de kettervervolging. Calvinisten hielden ‘hagenpreken’, de Beeldenstorm brak uit.</a:t>
            </a:r>
          </a:p>
          <a:p>
            <a:endParaRPr lang="nl-NL" dirty="0"/>
          </a:p>
          <a:p>
            <a:r>
              <a:rPr lang="nl-NL" dirty="0"/>
              <a:t>De hertog van Alva trad hard op met een speciale rechtbank. Velen vluchtten naar Duitsland. In 1568 vielen ze onder Willem van Oranje Nederland binnen. Hiermee begon de Nederlandse Opstand.</a:t>
            </a:r>
          </a:p>
          <a:p>
            <a:r>
              <a:rPr lang="nl-NL" dirty="0"/>
              <a:t> </a:t>
            </a:r>
          </a:p>
          <a:p>
            <a:r>
              <a:rPr lang="nl-NL" dirty="0">
                <a:solidFill>
                  <a:srgbClr val="00B0F0"/>
                </a:solidFill>
              </a:rPr>
              <a:t>Nederlandse Opstand:</a:t>
            </a:r>
            <a:r>
              <a:rPr lang="nl-NL" dirty="0"/>
              <a:t> opstand in de Nederlanden tegen Filips II die leidde tot de vestiging van een onafhankelijke Nederlandse </a:t>
            </a:r>
            <a:r>
              <a:rPr lang="nl-NL" dirty="0" smtClean="0"/>
              <a:t>staat.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Het uitbreken van de Opstand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359714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751112"/>
            <a:ext cx="7905824" cy="4175125"/>
          </a:xfrm>
        </p:spPr>
        <p:txBody>
          <a:bodyPr/>
          <a:lstStyle/>
          <a:p>
            <a:r>
              <a:rPr lang="nl-NL" dirty="0"/>
              <a:t>Op 1 april 1572 veroverden de watergeuzen Den Briel. Andere Hollandse en Zeeuwse steden sloten zich daarna bij de opstandelingen aan.</a:t>
            </a:r>
          </a:p>
          <a:p>
            <a:endParaRPr lang="nl-NL" dirty="0"/>
          </a:p>
          <a:p>
            <a:r>
              <a:rPr lang="nl-NL" dirty="0"/>
              <a:t>Vanaf 1570 was Filips II in oorlog met de Turken. Geldnood leidde tot muiterij onder de Spaanse soldaten in de Nederlanden.</a:t>
            </a:r>
          </a:p>
          <a:p>
            <a:endParaRPr lang="nl-NL" dirty="0"/>
          </a:p>
          <a:p>
            <a:r>
              <a:rPr lang="nl-NL" dirty="0"/>
              <a:t>In 1579 sloten de opstandelingen een verbond: de Unie van Utrecht. De calvinisten kregen veel invloed en verboden het katholicisme.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Het verloop in de jaren 1568-1588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33781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27584" y="1915567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9CC00"/>
              </a:buClr>
              <a:defRPr/>
            </a:pPr>
            <a:endParaRPr lang="en-US" dirty="0">
              <a:solidFill>
                <a:srgbClr val="0CA484"/>
              </a:solidFill>
            </a:endParaRP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24" y="906239"/>
            <a:ext cx="4046401" cy="5184453"/>
          </a:xfrm>
          <a:prstGeom prst="rect">
            <a:avLst/>
          </a:prstGeom>
        </p:spPr>
      </p:pic>
      <p:sp>
        <p:nvSpPr>
          <p:cNvPr id="7" name="Tijdelijke aanduiding voor inhoud 3"/>
          <p:cNvSpPr txBox="1">
            <a:spLocks/>
          </p:cNvSpPr>
          <p:nvPr/>
        </p:nvSpPr>
        <p:spPr bwMode="black">
          <a:xfrm>
            <a:off x="4592960" y="1192937"/>
            <a:ext cx="4140448" cy="461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l-NL" dirty="0">
                <a:solidFill>
                  <a:schemeClr val="accent4"/>
                </a:solidFill>
              </a:rPr>
              <a:t>In 1580 verklaarde Filips II Willem van Oranje vogelvrij. De opstandige gewesten reageerden hierop met het Plakkaat van </a:t>
            </a:r>
            <a:r>
              <a:rPr lang="nl-NL" dirty="0" err="1">
                <a:solidFill>
                  <a:schemeClr val="accent4"/>
                </a:solidFill>
              </a:rPr>
              <a:t>Verlatinghe</a:t>
            </a:r>
            <a:r>
              <a:rPr lang="nl-NL" dirty="0">
                <a:solidFill>
                  <a:schemeClr val="accent4"/>
                </a:solidFill>
              </a:rPr>
              <a:t>.</a:t>
            </a:r>
          </a:p>
          <a:p>
            <a:endParaRPr lang="nl-NL" dirty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</a:pPr>
            <a:r>
              <a:rPr lang="nl-NL" dirty="0">
                <a:solidFill>
                  <a:srgbClr val="00B0F0"/>
                </a:solidFill>
              </a:rPr>
              <a:t>Plakkaat van </a:t>
            </a:r>
            <a:r>
              <a:rPr lang="nl-NL" dirty="0" err="1">
                <a:solidFill>
                  <a:srgbClr val="00B0F0"/>
                </a:solidFill>
              </a:rPr>
              <a:t>Verlatinghe</a:t>
            </a:r>
            <a:r>
              <a:rPr lang="nl-NL" dirty="0">
                <a:solidFill>
                  <a:srgbClr val="00B0F0"/>
                </a:solidFill>
              </a:rPr>
              <a:t>:</a:t>
            </a:r>
          </a:p>
          <a:p>
            <a:pPr>
              <a:spcBef>
                <a:spcPts val="0"/>
              </a:spcBef>
            </a:pPr>
            <a:r>
              <a:rPr lang="nl-NL" dirty="0"/>
              <a:t>Nederlandse </a:t>
            </a:r>
            <a:r>
              <a:rPr lang="nl-NL" dirty="0" err="1" smtClean="0"/>
              <a:t>onafhanke-lijkheidsverklaring</a:t>
            </a:r>
            <a:r>
              <a:rPr lang="nl-NL" dirty="0" smtClean="0"/>
              <a:t> </a:t>
            </a:r>
            <a:r>
              <a:rPr lang="nl-NL" dirty="0"/>
              <a:t>uit 1581 (ook wel: Acte van </a:t>
            </a:r>
            <a:r>
              <a:rPr lang="nl-NL" dirty="0" err="1"/>
              <a:t>Verlatinghe</a:t>
            </a:r>
            <a:r>
              <a:rPr lang="nl-NL" dirty="0" smtClean="0"/>
              <a:t>).</a:t>
            </a:r>
            <a:endParaRPr lang="nl-NL" dirty="0"/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408958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556792"/>
            <a:ext cx="7905824" cy="4175125"/>
          </a:xfrm>
        </p:spPr>
        <p:txBody>
          <a:bodyPr/>
          <a:lstStyle/>
          <a:p>
            <a:r>
              <a:rPr lang="nl-NL" dirty="0"/>
              <a:t>De moord </a:t>
            </a:r>
            <a:r>
              <a:rPr lang="nl-NL" dirty="0" smtClean="0"/>
              <a:t>op Oranje </a:t>
            </a:r>
            <a:r>
              <a:rPr lang="nl-NL" dirty="0"/>
              <a:t>(1584) en de val van Antwerpen (1585) leidden tot een crisis, maar de  Spaanse aanval op Engeland (1588) gaf lucht.</a:t>
            </a:r>
          </a:p>
          <a:p>
            <a:endParaRPr lang="nl-NL" dirty="0"/>
          </a:p>
          <a:p>
            <a:r>
              <a:rPr lang="nl-NL" dirty="0"/>
              <a:t>In 1588 besloten de opstandige gewesten om zonder landsheer verder te gaan. De Republiek ontstond en zette de strijd tegen Spanje voort.</a:t>
            </a:r>
          </a:p>
          <a:p>
            <a:r>
              <a:rPr lang="nl-NL" dirty="0"/>
              <a:t> </a:t>
            </a:r>
          </a:p>
          <a:p>
            <a:r>
              <a:rPr lang="nl-NL" dirty="0">
                <a:solidFill>
                  <a:srgbClr val="00B0F0"/>
                </a:solidFill>
              </a:rPr>
              <a:t>Republiek: </a:t>
            </a:r>
            <a:r>
              <a:rPr lang="nl-NL" dirty="0"/>
              <a:t>afkorting van de Republiek der Zeven Verenigde </a:t>
            </a:r>
            <a:r>
              <a:rPr lang="nl-NL" dirty="0" smtClean="0"/>
              <a:t>Nederlanden.</a:t>
            </a:r>
            <a:endParaRPr lang="nl-NL" dirty="0"/>
          </a:p>
          <a:p>
            <a:r>
              <a:rPr lang="nl-NL" dirty="0">
                <a:solidFill>
                  <a:srgbClr val="00B0F0"/>
                </a:solidFill>
              </a:rPr>
              <a:t>Tachtigjarige Oorlog: </a:t>
            </a:r>
            <a:r>
              <a:rPr lang="nl-NL" dirty="0"/>
              <a:t>de Nederlandse Opstand tegen Spanje (1568-1648</a:t>
            </a:r>
            <a:r>
              <a:rPr lang="nl-NL" dirty="0" smtClean="0"/>
              <a:t>).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Het ontstaan van de Republiek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3490469742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1238</TotalTime>
  <Words>415</Words>
  <Application>Microsoft Office PowerPoint</Application>
  <PresentationFormat>Diavoorstelling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Verdana</vt:lpstr>
      <vt:lpstr>Wingdings</vt:lpstr>
      <vt:lpstr>NU presentatie (blue)</vt:lpstr>
      <vt:lpstr>Witte achtergrond</vt:lpstr>
      <vt:lpstr>1_Witte achtergrond</vt:lpstr>
      <vt:lpstr>§5.4 De Nederlandse Opstand</vt:lpstr>
      <vt:lpstr>Oorzaken van de Opstand</vt:lpstr>
      <vt:lpstr>Het uitbreken van de Opstand</vt:lpstr>
      <vt:lpstr>Het verloop in de jaren 1568-1588</vt:lpstr>
      <vt:lpstr>PowerPoint-presentatie</vt:lpstr>
      <vt:lpstr>Het ontstaan van de Republiek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Dijkstra, Esra</cp:lastModifiedBy>
  <cp:revision>277</cp:revision>
  <cp:lastPrinted>2013-03-19T08:25:20Z</cp:lastPrinted>
  <dcterms:created xsi:type="dcterms:W3CDTF">2013-03-13T12:13:36Z</dcterms:created>
  <dcterms:modified xsi:type="dcterms:W3CDTF">2016-11-08T09:43:21Z</dcterms:modified>
</cp:coreProperties>
</file>